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3"/>
  </p:notesMasterIdLst>
  <p:handoutMasterIdLst>
    <p:handoutMasterId r:id="rId34"/>
  </p:handoutMasterIdLst>
  <p:sldIdLst>
    <p:sldId id="593" r:id="rId2"/>
    <p:sldId id="807" r:id="rId3"/>
    <p:sldId id="808" r:id="rId4"/>
    <p:sldId id="809" r:id="rId5"/>
    <p:sldId id="810" r:id="rId6"/>
    <p:sldId id="811" r:id="rId7"/>
    <p:sldId id="812" r:id="rId8"/>
    <p:sldId id="813" r:id="rId9"/>
    <p:sldId id="814" r:id="rId10"/>
    <p:sldId id="815" r:id="rId11"/>
    <p:sldId id="816" r:id="rId12"/>
    <p:sldId id="817" r:id="rId13"/>
    <p:sldId id="818" r:id="rId14"/>
    <p:sldId id="819" r:id="rId15"/>
    <p:sldId id="820" r:id="rId16"/>
    <p:sldId id="821" r:id="rId17"/>
    <p:sldId id="822" r:id="rId18"/>
    <p:sldId id="823" r:id="rId19"/>
    <p:sldId id="837" r:id="rId20"/>
    <p:sldId id="825" r:id="rId21"/>
    <p:sldId id="826" r:id="rId22"/>
    <p:sldId id="827" r:id="rId23"/>
    <p:sldId id="838" r:id="rId24"/>
    <p:sldId id="829" r:id="rId25"/>
    <p:sldId id="830" r:id="rId26"/>
    <p:sldId id="831" r:id="rId27"/>
    <p:sldId id="832" r:id="rId28"/>
    <p:sldId id="833" r:id="rId29"/>
    <p:sldId id="834" r:id="rId30"/>
    <p:sldId id="835" r:id="rId31"/>
    <p:sldId id="836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d Kwartler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91536" autoAdjust="0"/>
  </p:normalViewPr>
  <p:slideViewPr>
    <p:cSldViewPr snapToGrid="0">
      <p:cViewPr varScale="1">
        <p:scale>
          <a:sx n="96" d="100"/>
          <a:sy n="96" d="100"/>
        </p:scale>
        <p:origin x="2024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1" d="100"/>
          <a:sy n="51" d="100"/>
        </p:scale>
        <p:origin x="2886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464E1A-A4E4-469F-A7F6-74CBC00CD170}" type="datetimeFigureOut">
              <a:rPr lang="en-US" smtClean="0"/>
              <a:t>1/16/20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F6E626-5E79-422E-9573-967043F4B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494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1/16/20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303B9-2C3E-4EA0-A819-58B20A5A846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25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303B9-2C3E-4EA0-A819-58B20A5A846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2903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303B9-2C3E-4EA0-A819-58B20A5A846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087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1/16/20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46173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1/16/20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2"/>
            <a:ext cx="1971675" cy="448759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47488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1/16/20</a:t>
            </a:fld>
            <a:endParaRPr lang="en-US"/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8"/>
          <p:cNvSpPr txBox="1">
            <a:spLocks/>
          </p:cNvSpPr>
          <p:nvPr userDrawn="1"/>
        </p:nvSpPr>
        <p:spPr>
          <a:xfrm>
            <a:off x="8382000" y="6446838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>
                    <a:alpha val="99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632D78A-10B3-4DCD-84B7-9E85168884D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74176" y="990600"/>
            <a:ext cx="8312624" cy="5181600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6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1000" y="274637"/>
            <a:ext cx="8305800" cy="487363"/>
          </a:xfrm>
          <a:prstGeom prst="rect">
            <a:avLst/>
          </a:prstGeom>
        </p:spPr>
        <p:txBody>
          <a:bodyPr anchor="ctr"/>
          <a:lstStyle>
            <a:lvl1pPr algn="l">
              <a:defRPr sz="22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slide title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690D8A1E-EA8F-46C1-B891-AE0C00D9C314}" type="datetime1">
              <a:rPr lang="en-US" smtClean="0"/>
              <a:t>1/16/20</a:t>
            </a:fld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7316081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</p:spTree>
    <p:extLst>
      <p:ext uri="{BB962C8B-B14F-4D97-AF65-F5344CB8AC3E}">
        <p14:creationId xmlns:p14="http://schemas.microsoft.com/office/powerpoint/2010/main" val="1912953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1/16/20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1/16/20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1/16/20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1/16/20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1/16/20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1/16/20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461420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460142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1/16/20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451572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6"/>
            <a:ext cx="2949178" cy="447778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1/16/20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1/16/20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pic>
        <p:nvPicPr>
          <p:cNvPr id="7" name="Picture 4" descr="Image result for gserm"/>
          <p:cNvPicPr>
            <a:picLocks noChangeAspect="1" noChangeArrowheads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913"/>
          <a:stretch/>
        </p:blipFill>
        <p:spPr bwMode="auto">
          <a:xfrm>
            <a:off x="8182940" y="6288258"/>
            <a:ext cx="961060" cy="534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youtube.com/watch?v=NYL-wPVzL64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newsapi.org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ipl.com/dev/demo" TargetMode="External"/><Relationship Id="rId2" Type="http://schemas.openxmlformats.org/officeDocument/2006/relationships/hyperlink" Target="https://newsapi.org/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projects.fivethirtyeight.com/trump-approval-ratings" TargetMode="External"/><Relationship Id="rId5" Type="http://schemas.openxmlformats.org/officeDocument/2006/relationships/hyperlink" Target="https://github.com/toddmotto/public-apis" TargetMode="External"/><Relationship Id="rId4" Type="http://schemas.openxmlformats.org/officeDocument/2006/relationships/hyperlink" Target="https://www.programmableweb.com/apis/directory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0.jpeg"/><Relationship Id="rId4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www.google.com/maps/place/Cleveland,+OH/@41.4951143,-81.8462865,11z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maps.googleapis.com/maps/api/staticmap?center=cleveland,+oh&amp;zoom=10&amp;size=640x640&amp;scale=2&amp;maptype=terrain&amp;key=AIzaSyCg5BhicmNdpk2Hg1dr0m-H3XPWjd0BtfU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maps.googleapis.com/maps/api/geocode/json?address=cleveland&amp;sensor=false&amp;key=AIzaSyCg5BhicmNdpk2Hg1dr0m-H3XPWjd0BtfU" TargetMode="Externa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GSERM: Text Mining &amp; NLP</a:t>
            </a:r>
            <a:br>
              <a:rPr lang="en-US" dirty="0"/>
            </a:br>
            <a:r>
              <a:rPr lang="en-US" sz="2400" i="1" dirty="0"/>
              <a:t>APIs, File Sources, </a:t>
            </a:r>
            <a:r>
              <a:rPr lang="en-US" sz="2400" i="1" dirty="0" err="1"/>
              <a:t>WebScraping</a:t>
            </a:r>
            <a:r>
              <a:rPr lang="en-US" sz="2400" i="1" dirty="0"/>
              <a:t>, &amp; Syntactic Parsing</a:t>
            </a:r>
            <a:endParaRPr lang="en-US" sz="2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Ted Kwartler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pPr/>
              <a:t>1/16/20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04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If you know where to look, you can access APIs for data!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9A0F-CCD0-4348-8112-2A1A806F4019}" type="datetime1">
              <a:rPr lang="en-US" smtClean="0"/>
              <a:pPr/>
              <a:t>1/16/20</a:t>
            </a:fld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632D78A-10B3-4DCD-84B7-9E85168884D1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928" y="1280747"/>
            <a:ext cx="1369434" cy="62993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46" y="2125029"/>
            <a:ext cx="6756566" cy="407553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05969" y="1538425"/>
            <a:ext cx="4918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https://www.youtube.com/watch?v=NYL-wPVzL64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705969" y="1269240"/>
            <a:ext cx="6515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the video has closed captioning, let’s grab the text by clicking “cc”</a:t>
            </a:r>
          </a:p>
        </p:txBody>
      </p:sp>
      <p:sp>
        <p:nvSpPr>
          <p:cNvPr id="20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373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1/16/20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 chrome access the developer console.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0751" y="2026692"/>
            <a:ext cx="4371975" cy="4114800"/>
          </a:xfrm>
          <a:prstGeom prst="rect">
            <a:avLst/>
          </a:prstGeom>
        </p:spPr>
      </p:pic>
      <p:pic>
        <p:nvPicPr>
          <p:cNvPr id="7" name="Picture 6" descr="Image result for chrome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267" y="1158982"/>
            <a:ext cx="745958" cy="74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705969" y="1269240"/>
            <a:ext cx="5381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While the video is playing, press F12 &amp; reload the page.</a:t>
            </a:r>
          </a:p>
        </p:txBody>
      </p:sp>
      <p:sp>
        <p:nvSpPr>
          <p:cNvPr id="17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8835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1/16/20</a:t>
            </a:fld>
            <a:endParaRPr lang="en-US"/>
          </a:p>
        </p:txBody>
      </p:sp>
      <p:sp>
        <p:nvSpPr>
          <p:cNvPr id="19" name="Title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7" name="Picture 6" descr="Image result for chrome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267" y="1158982"/>
            <a:ext cx="745958" cy="74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705969" y="1269240"/>
            <a:ext cx="59118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Click XHR and search for “timed” as in </a:t>
            </a:r>
            <a:r>
              <a:rPr lang="en-US" dirty="0" err="1"/>
              <a:t>timedtext</a:t>
            </a:r>
            <a:r>
              <a:rPr lang="en-US" dirty="0"/>
              <a:t>.  </a:t>
            </a:r>
          </a:p>
          <a:p>
            <a:r>
              <a:rPr lang="en-US" dirty="0"/>
              <a:t>Right click on the request name and select “open in new tab”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9812" y="1989235"/>
            <a:ext cx="4524375" cy="4162425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2361063" y="2497540"/>
            <a:ext cx="586854" cy="24566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390631" y="3905535"/>
            <a:ext cx="928048" cy="4094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2622645" y="2731827"/>
            <a:ext cx="586854" cy="24566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2275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1/16/20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closed caption XML Response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1630" y="2041795"/>
            <a:ext cx="4851388" cy="4201202"/>
          </a:xfrm>
          <a:prstGeom prst="rect">
            <a:avLst/>
          </a:prstGeom>
        </p:spPr>
      </p:pic>
      <p:pic>
        <p:nvPicPr>
          <p:cNvPr id="8" name="Picture 7" descr="Image result for chrome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267" y="1158982"/>
            <a:ext cx="745958" cy="74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705969" y="1269240"/>
            <a:ext cx="3997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response page is active for ~10min.  </a:t>
            </a:r>
          </a:p>
          <a:p>
            <a:r>
              <a:rPr lang="en-US" dirty="0"/>
              <a:t>We can use R to read it and organize it.</a:t>
            </a:r>
          </a:p>
        </p:txBody>
      </p:sp>
      <p:sp>
        <p:nvSpPr>
          <p:cNvPr id="17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637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1/16/20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Let’s Practice…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45910" y="1705970"/>
            <a:ext cx="32539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XML:  </a:t>
            </a:r>
            <a:r>
              <a:rPr lang="en-US" sz="2000" dirty="0" err="1"/>
              <a:t>A_API_XML_example.R</a:t>
            </a:r>
            <a:endParaRPr lang="en-US" sz="2000" dirty="0"/>
          </a:p>
        </p:txBody>
      </p:sp>
      <p:pic>
        <p:nvPicPr>
          <p:cNvPr id="1026" name="Picture 2" descr="Image result for xml meme">
            <a:extLst>
              <a:ext uri="{FF2B5EF4-FFF2-40B4-BE49-F238E27FC236}">
                <a16:creationId xmlns:a16="http://schemas.microsoft.com/office/drawing/2014/main" id="{386705C9-7DBE-40C9-863D-61F40C0A09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0468" y="1783204"/>
            <a:ext cx="4233628" cy="2624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188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2A857F-9BD7-42E1-ABC6-BF01B58F8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1/16/20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1DFE3E-BC8C-421A-A1D4-BA0C39D55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Simple JSON API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964E9E-1332-40F1-B1D1-10C47A930A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68C2B5-FEB2-4349-AC41-FC6A8B937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5297"/>
            <a:ext cx="9144000" cy="444235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D786444-52B6-46CF-8BE4-99F530EC9153}"/>
              </a:ext>
            </a:extLst>
          </p:cNvPr>
          <p:cNvSpPr/>
          <p:nvPr/>
        </p:nvSpPr>
        <p:spPr>
          <a:xfrm>
            <a:off x="27865" y="1065965"/>
            <a:ext cx="3258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Sign up at  </a:t>
            </a:r>
            <a:r>
              <a:rPr lang="en-US" b="1" dirty="0">
                <a:hlinkClick r:id="rId3"/>
              </a:rPr>
              <a:t>https://newsapi.org/</a:t>
            </a:r>
            <a:endParaRPr lang="en-US" b="1" dirty="0"/>
          </a:p>
        </p:txBody>
      </p:sp>
      <p:sp>
        <p:nvSpPr>
          <p:cNvPr id="1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520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2B0B4D-5948-4761-B021-8C38C90B4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1/16/20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24DFC7-F431-4E50-B3CB-8ED48C80A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Some APIs require a “handshake” to authenticate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6B11EF-24BF-4F67-AA9E-E4BB4C547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B7928AE-4C70-49EA-98D9-4B2504CD6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311" y="1205194"/>
            <a:ext cx="4255377" cy="38834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BAA146-851A-453D-A3F9-D5D780427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888" y="5337275"/>
            <a:ext cx="4020224" cy="453644"/>
          </a:xfrm>
          <a:prstGeom prst="rect">
            <a:avLst/>
          </a:prstGeom>
        </p:spPr>
      </p:pic>
      <p:sp>
        <p:nvSpPr>
          <p:cNvPr id="1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5025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A58924-437E-4A9E-883E-603DC4BC0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1/16/20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9CF58D-DA26-4A2F-844B-4F285E679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Now JSON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529F07-823F-416D-8B1C-47B85C5F1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3074" name="Picture 2" descr="Image result for json meme">
            <a:extLst>
              <a:ext uri="{FF2B5EF4-FFF2-40B4-BE49-F238E27FC236}">
                <a16:creationId xmlns:a16="http://schemas.microsoft.com/office/drawing/2014/main" id="{68D2B28F-1568-4DE2-8B50-8B1B03A34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2850" y="1559211"/>
            <a:ext cx="4762500" cy="442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E37ACE-F457-4C85-B00B-943BC6837FAD}"/>
              </a:ext>
            </a:extLst>
          </p:cNvPr>
          <p:cNvSpPr txBox="1"/>
          <p:nvPr/>
        </p:nvSpPr>
        <p:spPr>
          <a:xfrm>
            <a:off x="628650" y="1815107"/>
            <a:ext cx="2865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Open: </a:t>
            </a:r>
            <a:r>
              <a:rPr lang="en-US" dirty="0" err="1"/>
              <a:t>B_API_JSON_example</a:t>
            </a:r>
            <a:endParaRPr lang="en-US" dirty="0"/>
          </a:p>
        </p:txBody>
      </p:sp>
      <p:sp>
        <p:nvSpPr>
          <p:cNvPr id="1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40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>
              <a:hlinkClick r:id="rId2"/>
            </a:endParaRPr>
          </a:p>
          <a:p>
            <a:r>
              <a:rPr lang="en-US" dirty="0"/>
              <a:t>If you work with social media data (requires signing up)</a:t>
            </a:r>
          </a:p>
          <a:p>
            <a:r>
              <a:rPr lang="en-US" dirty="0">
                <a:hlinkClick r:id="rId3"/>
              </a:rPr>
              <a:t>https://pipl.com/dev/demo</a:t>
            </a:r>
            <a:endParaRPr lang="en-US" dirty="0"/>
          </a:p>
          <a:p>
            <a:endParaRPr lang="en-US" dirty="0"/>
          </a:p>
          <a:p>
            <a:r>
              <a:rPr lang="en-US" dirty="0"/>
              <a:t>Sources of APIs to explore</a:t>
            </a:r>
          </a:p>
          <a:p>
            <a:r>
              <a:rPr lang="en-US" dirty="0">
                <a:hlinkClick r:id="rId4"/>
              </a:rPr>
              <a:t>https://www.programmableweb.com/apis/directory</a:t>
            </a:r>
            <a:endParaRPr lang="en-US" dirty="0"/>
          </a:p>
          <a:p>
            <a:r>
              <a:rPr lang="en-US" dirty="0">
                <a:hlinkClick r:id="rId5"/>
              </a:rPr>
              <a:t>https://github.com/toddmotto/public-apis</a:t>
            </a:r>
            <a:endParaRPr lang="en-US" dirty="0"/>
          </a:p>
          <a:p>
            <a:endParaRPr lang="en-US" dirty="0"/>
          </a:p>
          <a:p>
            <a:r>
              <a:rPr lang="en-US" dirty="0"/>
              <a:t>Challenge find the APIs for the chart data here (hint: JSON using F12):</a:t>
            </a:r>
          </a:p>
          <a:p>
            <a:r>
              <a:rPr lang="en-US" dirty="0">
                <a:hlinkClick r:id="rId6"/>
              </a:rPr>
              <a:t>https://projects.fivethirtyeight.com/trump-approval-ratings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Other Straightforward APIs to Explore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0D5B9A0F-CCD0-4348-8112-2A1A806F4019}" type="datetime1">
              <a:rPr lang="en-US" smtClean="0"/>
              <a:pPr/>
              <a:t>1/16/20</a:t>
            </a:fld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8458200" y="6446838"/>
            <a:ext cx="685800" cy="365125"/>
          </a:xfrm>
          <a:prstGeom prst="rect">
            <a:avLst/>
          </a:prstGeom>
        </p:spPr>
        <p:txBody>
          <a:bodyPr/>
          <a:lstStyle/>
          <a:p>
            <a:fld id="{C632D78A-10B3-4DCD-84B7-9E85168884D1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12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4296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 – all times are suggested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90532953"/>
              </p:ext>
            </p:extLst>
          </p:nvPr>
        </p:nvGraphicFramePr>
        <p:xfrm>
          <a:off x="628650" y="1111250"/>
          <a:ext cx="7887506" cy="297116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384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82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907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Start</a:t>
                      </a:r>
                    </a:p>
                  </a:txBody>
                  <a:tcPr marL="8776" marR="8776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End</a:t>
                      </a:r>
                    </a:p>
                  </a:txBody>
                  <a:tcPr marL="8776" marR="8776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Friday</a:t>
                      </a:r>
                    </a:p>
                  </a:txBody>
                  <a:tcPr marL="8776" marR="8776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8:45</a:t>
                      </a:r>
                    </a:p>
                  </a:txBody>
                  <a:tcPr marL="8776" marR="8776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baseline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9:15</a:t>
                      </a:r>
                    </a:p>
                  </a:txBody>
                  <a:tcPr marL="8776" marR="8776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Coffee</a:t>
                      </a:r>
                    </a:p>
                  </a:txBody>
                  <a:tcPr marL="8776" marR="8776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baseline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9:15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11:15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</a:t>
                      </a:r>
                    </a:p>
                  </a:txBody>
                  <a:tcPr marL="8776" marR="8776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11:15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12:00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APIs</a:t>
                      </a:r>
                    </a:p>
                  </a:txBody>
                  <a:tcPr marL="8776" marR="8776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12:00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Lunch</a:t>
                      </a:r>
                    </a:p>
                  </a:txBody>
                  <a:tcPr marL="8776" marR="8776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2:00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Reading in different</a:t>
                      </a:r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file types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6" marR="8776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2:00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WebScraping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6" marR="8776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3:15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Syntactic</a:t>
                      </a:r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Parsing, Named Entity Recognition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6" marR="8776" marT="9525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E99B-5349-415A-8E56-8E989211A366}" type="datetime1">
              <a:rPr lang="en-US" smtClean="0"/>
              <a:pPr/>
              <a:t>1/16/20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095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 – all times are suggested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6296108"/>
              </p:ext>
            </p:extLst>
          </p:nvPr>
        </p:nvGraphicFramePr>
        <p:xfrm>
          <a:off x="628650" y="1111250"/>
          <a:ext cx="7887506" cy="297116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384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82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907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Start</a:t>
                      </a:r>
                    </a:p>
                  </a:txBody>
                  <a:tcPr marL="8776" marR="8776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End</a:t>
                      </a:r>
                    </a:p>
                  </a:txBody>
                  <a:tcPr marL="8776" marR="8776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Friday</a:t>
                      </a:r>
                    </a:p>
                  </a:txBody>
                  <a:tcPr marL="8776" marR="8776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8:45</a:t>
                      </a:r>
                    </a:p>
                  </a:txBody>
                  <a:tcPr marL="8776" marR="8776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baseline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9:15</a:t>
                      </a:r>
                    </a:p>
                  </a:txBody>
                  <a:tcPr marL="8776" marR="8776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Coffee</a:t>
                      </a:r>
                    </a:p>
                  </a:txBody>
                  <a:tcPr marL="8776" marR="8776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baseline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9:15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11:15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</a:t>
                      </a:r>
                    </a:p>
                  </a:txBody>
                  <a:tcPr marL="8776" marR="8776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11:15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12:00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APIs</a:t>
                      </a:r>
                    </a:p>
                  </a:txBody>
                  <a:tcPr marL="8776" marR="8776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12:00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Lunch</a:t>
                      </a:r>
                    </a:p>
                  </a:txBody>
                  <a:tcPr marL="8776" marR="8776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2:00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Reading in different</a:t>
                      </a:r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file types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6" marR="8776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2:00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WebScraping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6" marR="8776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3:15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Syntactic</a:t>
                      </a:r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Parsing, Named Entity Recognition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6" marR="8776" marT="9525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E99B-5349-415A-8E56-8E989211A366}" type="datetime1">
              <a:rPr lang="en-US" smtClean="0"/>
              <a:pPr/>
              <a:t>1/16/20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9031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1/16/20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Reading in other file formats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91570" y="2251881"/>
            <a:ext cx="48614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Often you will be asked to use other data sources.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.txt (plain text)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.doc &amp; .</a:t>
            </a:r>
            <a:r>
              <a:rPr lang="en-US" dirty="0" err="1"/>
              <a:t>docx</a:t>
            </a:r>
            <a:r>
              <a:rPr lang="en-US" dirty="0"/>
              <a:t> (Microsoft Word)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.</a:t>
            </a:r>
            <a:r>
              <a:rPr lang="en-US" dirty="0" err="1"/>
              <a:t>xls</a:t>
            </a:r>
            <a:r>
              <a:rPr lang="en-US" dirty="0"/>
              <a:t> &amp; .</a:t>
            </a:r>
            <a:r>
              <a:rPr lang="en-US" dirty="0" err="1"/>
              <a:t>xlsx</a:t>
            </a:r>
            <a:r>
              <a:rPr lang="en-US" dirty="0"/>
              <a:t> (Microsoft Excel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0501" y="4940489"/>
            <a:ext cx="8215953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 can even interpret PDF, image and other more esoteric files (</a:t>
            </a:r>
            <a:r>
              <a:rPr lang="en-US" dirty="0" err="1">
                <a:solidFill>
                  <a:schemeClr val="bg1"/>
                </a:solidFill>
              </a:rPr>
              <a:t>ie</a:t>
            </a:r>
            <a:r>
              <a:rPr lang="en-US" dirty="0">
                <a:solidFill>
                  <a:schemeClr val="bg1"/>
                </a:solidFill>
              </a:rPr>
              <a:t> SPSS) but these are less common and not covered.</a:t>
            </a:r>
          </a:p>
        </p:txBody>
      </p:sp>
      <p:sp>
        <p:nvSpPr>
          <p:cNvPr id="1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8167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1/16/20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Let’s Practice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8740" y="1473958"/>
            <a:ext cx="2366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C_read_docx.R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682389" y="1937983"/>
            <a:ext cx="18966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Get tables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Get simple text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68" y="3122280"/>
            <a:ext cx="6210300" cy="25241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Right Brace 8"/>
          <p:cNvSpPr/>
          <p:nvPr/>
        </p:nvSpPr>
        <p:spPr>
          <a:xfrm>
            <a:off x="6701042" y="3098042"/>
            <a:ext cx="368498" cy="87345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Brace 9"/>
          <p:cNvSpPr/>
          <p:nvPr/>
        </p:nvSpPr>
        <p:spPr>
          <a:xfrm>
            <a:off x="6716964" y="4055660"/>
            <a:ext cx="325272" cy="155357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7124132" y="3343701"/>
            <a:ext cx="1551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Extracting Text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71816" y="4642513"/>
            <a:ext cx="1605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Parse the Table</a:t>
            </a:r>
          </a:p>
        </p:txBody>
      </p:sp>
      <p:sp>
        <p:nvSpPr>
          <p:cNvPr id="21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2008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1/16/20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Let’s Practice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8740" y="1037224"/>
            <a:ext cx="24426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D_read_excel.R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682389" y="1501249"/>
            <a:ext cx="27971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List all worksheets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 in individual sheets</a:t>
            </a:r>
          </a:p>
        </p:txBody>
      </p:sp>
      <p:sp>
        <p:nvSpPr>
          <p:cNvPr id="9" name="Right Brace 8"/>
          <p:cNvSpPr/>
          <p:nvPr/>
        </p:nvSpPr>
        <p:spPr>
          <a:xfrm>
            <a:off x="5472743" y="2333766"/>
            <a:ext cx="368498" cy="304345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Brace 9"/>
          <p:cNvSpPr/>
          <p:nvPr/>
        </p:nvSpPr>
        <p:spPr>
          <a:xfrm rot="5400000">
            <a:off x="1694588" y="5038298"/>
            <a:ext cx="325272" cy="155357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895833" y="3671247"/>
            <a:ext cx="1884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Get the table data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62085" y="5979993"/>
            <a:ext cx="2334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Identify all Worksheets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376" y="2102394"/>
            <a:ext cx="4882344" cy="3511275"/>
          </a:xfrm>
          <a:prstGeom prst="rect">
            <a:avLst/>
          </a:prstGeom>
        </p:spPr>
      </p:pic>
      <p:sp>
        <p:nvSpPr>
          <p:cNvPr id="21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34588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 – all times are suggested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9004986"/>
              </p:ext>
            </p:extLst>
          </p:nvPr>
        </p:nvGraphicFramePr>
        <p:xfrm>
          <a:off x="628650" y="1111250"/>
          <a:ext cx="7887506" cy="297116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384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82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907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Start</a:t>
                      </a:r>
                    </a:p>
                  </a:txBody>
                  <a:tcPr marL="8776" marR="8776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End</a:t>
                      </a:r>
                    </a:p>
                  </a:txBody>
                  <a:tcPr marL="8776" marR="8776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Friday</a:t>
                      </a:r>
                    </a:p>
                  </a:txBody>
                  <a:tcPr marL="8776" marR="8776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8:45</a:t>
                      </a:r>
                    </a:p>
                  </a:txBody>
                  <a:tcPr marL="8776" marR="8776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baseline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9:15</a:t>
                      </a:r>
                    </a:p>
                  </a:txBody>
                  <a:tcPr marL="8776" marR="8776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Coffee</a:t>
                      </a:r>
                    </a:p>
                  </a:txBody>
                  <a:tcPr marL="8776" marR="8776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baseline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9:15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11:15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</a:t>
                      </a:r>
                    </a:p>
                  </a:txBody>
                  <a:tcPr marL="8776" marR="8776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11:15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12:00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APIs</a:t>
                      </a:r>
                    </a:p>
                  </a:txBody>
                  <a:tcPr marL="8776" marR="8776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12:00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Lunch</a:t>
                      </a:r>
                    </a:p>
                  </a:txBody>
                  <a:tcPr marL="8776" marR="8776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1:30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2:00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Reading in different</a:t>
                      </a:r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file types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6" marR="8776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2:00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WebScraping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6" marR="8776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2:30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3:15</a:t>
                      </a:r>
                    </a:p>
                  </a:txBody>
                  <a:tcPr marL="8776" marR="8776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Syntactic</a:t>
                      </a:r>
                      <a:r>
                        <a:rPr lang="en-US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Parsing, Named Entity Recognition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76" marR="8776" marT="9525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E99B-5349-415A-8E56-8E989211A366}" type="datetime1">
              <a:rPr lang="en-US" smtClean="0"/>
              <a:pPr/>
              <a:t>1/16/20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59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1/16/20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Web Scraping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1026" name="Picture 2" descr="Image result for web scraping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3137" y="1614488"/>
            <a:ext cx="523875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85788" y="2000250"/>
            <a:ext cx="28289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 and other languages let you extract information from websites.  This is called “web scraping”.</a:t>
            </a:r>
          </a:p>
        </p:txBody>
      </p:sp>
      <p:sp>
        <p:nvSpPr>
          <p:cNvPr id="1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5621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1/16/20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Questionable Practice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57238" y="5300662"/>
            <a:ext cx="7758112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Websites don’t like you taking information for various reasons.  Always respect terms of service and any blocking software.</a:t>
            </a:r>
          </a:p>
        </p:txBody>
      </p:sp>
      <p:pic>
        <p:nvPicPr>
          <p:cNvPr id="2050" name="Picture 2" descr="Image result for web scraping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3525" y="1319213"/>
            <a:ext cx="6076950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030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138581-5A46-4233-A74F-32F25DFD1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1/16/20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C4B55E3-6219-4159-8C50-F1B59665A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Web-scraping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E9F933-D8F3-4CF3-A82C-F930C25004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1BFE03-3AB0-4C9C-AC59-0A0C06649E16}"/>
              </a:ext>
            </a:extLst>
          </p:cNvPr>
          <p:cNvSpPr txBox="1"/>
          <p:nvPr/>
        </p:nvSpPr>
        <p:spPr>
          <a:xfrm>
            <a:off x="149901" y="1440485"/>
            <a:ext cx="85443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Everything in a webpage is  “client” side (interpreted by </a:t>
            </a:r>
            <a:r>
              <a:rPr lang="en-US" b="1" i="1" dirty="0"/>
              <a:t>your</a:t>
            </a:r>
            <a:r>
              <a:rPr lang="en-US" dirty="0"/>
              <a:t> computer), therefore you can get anything you see.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scrape is literally </a:t>
            </a:r>
            <a:r>
              <a:rPr lang="en-US" b="1" i="1" dirty="0"/>
              <a:t>custom</a:t>
            </a:r>
            <a:r>
              <a:rPr lang="en-US" dirty="0"/>
              <a:t> software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Webpages have different styles, object names, and complexity…</a:t>
            </a:r>
            <a:r>
              <a:rPr lang="en-US" b="1" i="1" dirty="0"/>
              <a:t>always check for an API first.</a:t>
            </a:r>
          </a:p>
        </p:txBody>
      </p:sp>
      <p:sp>
        <p:nvSpPr>
          <p:cNvPr id="15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0779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1/16/20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Web Scraping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337" y="1171575"/>
            <a:ext cx="3143249" cy="471487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00038" y="2500313"/>
            <a:ext cx="4613955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IMDB.com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Internet Movie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Owned by Amazon.com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Realistically messy but doesn’t stop scraping</a:t>
            </a:r>
          </a:p>
        </p:txBody>
      </p:sp>
      <p:sp>
        <p:nvSpPr>
          <p:cNvPr id="1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4244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1/16/20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First, let’s learn about the world’s best nanny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8740" y="1037224"/>
            <a:ext cx="2681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E_webScraping.R</a:t>
            </a:r>
            <a:endParaRPr lang="en-US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8949" y="2052015"/>
            <a:ext cx="5895975" cy="4120184"/>
          </a:xfrm>
          <a:prstGeom prst="rect">
            <a:avLst/>
          </a:prstGeom>
        </p:spPr>
      </p:pic>
      <p:sp>
        <p:nvSpPr>
          <p:cNvPr id="1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0575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2ACA96E-1F37-4811-A5A0-D6EC606FC0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779" y="3162506"/>
            <a:ext cx="4785582" cy="1544206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B61053-7230-4EC6-9ECF-A063E5B38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1/16/20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B7F0F2-2B85-437D-8807-0D248E0FC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Let’s get the dirt on our profs.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212171-97D1-4FF9-BB74-A63F40D121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6D69F4-928C-4A23-914E-1102C92E0022}"/>
              </a:ext>
            </a:extLst>
          </p:cNvPr>
          <p:cNvSpPr txBox="1"/>
          <p:nvPr/>
        </p:nvSpPr>
        <p:spPr>
          <a:xfrm>
            <a:off x="281222" y="2363815"/>
            <a:ext cx="30861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Open a “headless” browser to the instructor page.  </a:t>
            </a:r>
            <a:r>
              <a:rPr lang="en-US" dirty="0" err="1"/>
              <a:t>Programatically</a:t>
            </a:r>
            <a:r>
              <a:rPr lang="en-US" dirty="0"/>
              <a:t> find all appropriate URLS which is represented by each picture.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CEA480E-2BA6-4227-B99E-D3D3B11CF2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430"/>
          <a:stretch/>
        </p:blipFill>
        <p:spPr>
          <a:xfrm>
            <a:off x="3414491" y="1055548"/>
            <a:ext cx="5495239" cy="19274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F0533C5-FFF2-4A9F-AF02-6A0A92B99F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2520" y="4760832"/>
            <a:ext cx="4750258" cy="157396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6F98572-A522-495B-8DB9-C0CC2B264873}"/>
              </a:ext>
            </a:extLst>
          </p:cNvPr>
          <p:cNvSpPr txBox="1"/>
          <p:nvPr/>
        </p:nvSpPr>
        <p:spPr>
          <a:xfrm>
            <a:off x="6274088" y="285833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F8FBC4-B3D8-46BC-8A06-FA3015FEFBF4}"/>
              </a:ext>
            </a:extLst>
          </p:cNvPr>
          <p:cNvSpPr txBox="1"/>
          <p:nvPr/>
        </p:nvSpPr>
        <p:spPr>
          <a:xfrm>
            <a:off x="6265888" y="4513817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0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622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30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an API?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9A0F-CCD0-4348-8112-2A1A806F4019}" type="datetime1">
              <a:rPr lang="en-US" smtClean="0"/>
              <a:pPr/>
              <a:t>1/16/20</a:t>
            </a:fld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632D78A-10B3-4DCD-84B7-9E85168884D1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247900" y="2082060"/>
            <a:ext cx="4572000" cy="923330"/>
          </a:xfrm>
          <a:prstGeom prst="rect">
            <a:avLst/>
          </a:prstGeom>
          <a:ln>
            <a:solidFill>
              <a:schemeClr val="accent6"/>
            </a:solidFill>
          </a:ln>
        </p:spPr>
        <p:txBody>
          <a:bodyPr>
            <a:spAutoFit/>
          </a:bodyPr>
          <a:lstStyle/>
          <a:p>
            <a:pPr algn="ctr"/>
            <a:r>
              <a:rPr lang="en-US" dirty="0"/>
              <a:t>“Application Program Interface”</a:t>
            </a:r>
          </a:p>
          <a:p>
            <a:r>
              <a:rPr lang="en-US" dirty="0"/>
              <a:t>Clearly defined methods of communication between various software components. </a:t>
            </a:r>
          </a:p>
        </p:txBody>
      </p:sp>
      <p:pic>
        <p:nvPicPr>
          <p:cNvPr id="801794" name="Picture 2" descr="Image result for what is an ap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3325324"/>
            <a:ext cx="5715000" cy="2000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6888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A9B1C49B-0E5E-4F8D-955F-8F9FB11B4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779" y="3162506"/>
            <a:ext cx="4785582" cy="154420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EE01C98-0998-4954-905F-E5815BFBE207}"/>
              </a:ext>
            </a:extLst>
          </p:cNvPr>
          <p:cNvSpPr/>
          <p:nvPr/>
        </p:nvSpPr>
        <p:spPr>
          <a:xfrm>
            <a:off x="5685957" y="3206117"/>
            <a:ext cx="1488566" cy="12119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B61053-7230-4EC6-9ECF-A063E5B38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1/16/20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B7F0F2-2B85-437D-8807-0D248E0FC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Let’s get the dirt on our profs.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212171-97D1-4FF9-BB74-A63F40D121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F171B0-F2D0-4C32-9624-429FA45145B4}"/>
              </a:ext>
            </a:extLst>
          </p:cNvPr>
          <p:cNvSpPr txBox="1"/>
          <p:nvPr/>
        </p:nvSpPr>
        <p:spPr>
          <a:xfrm>
            <a:off x="281222" y="2363815"/>
            <a:ext cx="30861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Open a “headless” browser to the instructor page.  Find all appropriate URLS which is represented by each picture. </a:t>
            </a:r>
          </a:p>
          <a:p>
            <a:pPr marL="342900" indent="-342900">
              <a:buAutoNum type="arabicPeriod"/>
            </a:pPr>
            <a:r>
              <a:rPr lang="en-US" dirty="0"/>
              <a:t>Loop through all </a:t>
            </a:r>
            <a:r>
              <a:rPr lang="en-US" dirty="0" err="1"/>
              <a:t>ID’ed</a:t>
            </a:r>
            <a:r>
              <a:rPr lang="en-US" dirty="0"/>
              <a:t> URLs to get the bio of each professor.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6D52B39B-084B-4B08-824C-310CE75CEC4D}"/>
              </a:ext>
            </a:extLst>
          </p:cNvPr>
          <p:cNvSpPr txBox="1">
            <a:spLocks/>
          </p:cNvSpPr>
          <p:nvPr/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4C1BCD8-658D-4C5C-BB74-94D651BE25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430"/>
          <a:stretch/>
        </p:blipFill>
        <p:spPr>
          <a:xfrm>
            <a:off x="3414491" y="1055548"/>
            <a:ext cx="5495239" cy="192749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38FDAC6-228E-4870-88F6-F15FCECFA3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2520" y="4760832"/>
            <a:ext cx="4750258" cy="157396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9C6EF22-5732-4D6C-BC9D-7EC898A975D5}"/>
              </a:ext>
            </a:extLst>
          </p:cNvPr>
          <p:cNvSpPr/>
          <p:nvPr/>
        </p:nvSpPr>
        <p:spPr>
          <a:xfrm>
            <a:off x="5666282" y="3163657"/>
            <a:ext cx="1543987" cy="145175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EACAAA7-A3DD-4436-81C8-0624C2C3A13D}"/>
              </a:ext>
            </a:extLst>
          </p:cNvPr>
          <p:cNvSpPr txBox="1"/>
          <p:nvPr/>
        </p:nvSpPr>
        <p:spPr>
          <a:xfrm>
            <a:off x="6274088" y="285833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D075E0C-7919-49F3-AFCB-1813D27FFF7F}"/>
              </a:ext>
            </a:extLst>
          </p:cNvPr>
          <p:cNvSpPr txBox="1"/>
          <p:nvPr/>
        </p:nvSpPr>
        <p:spPr>
          <a:xfrm>
            <a:off x="6265888" y="4513817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D1BD8AC-749E-4072-9F50-CB5889B13BF6}"/>
              </a:ext>
            </a:extLst>
          </p:cNvPr>
          <p:cNvSpPr/>
          <p:nvPr/>
        </p:nvSpPr>
        <p:spPr>
          <a:xfrm>
            <a:off x="4061179" y="3163657"/>
            <a:ext cx="1543987" cy="145175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E306FB0-7063-490A-8830-97C76078C410}"/>
              </a:ext>
            </a:extLst>
          </p:cNvPr>
          <p:cNvSpPr/>
          <p:nvPr/>
        </p:nvSpPr>
        <p:spPr>
          <a:xfrm>
            <a:off x="7248321" y="3163657"/>
            <a:ext cx="1543987" cy="145175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A03FF00-14AF-42FF-85A0-15D2005A452C}"/>
              </a:ext>
            </a:extLst>
          </p:cNvPr>
          <p:cNvSpPr/>
          <p:nvPr/>
        </p:nvSpPr>
        <p:spPr>
          <a:xfrm>
            <a:off x="5685956" y="4821939"/>
            <a:ext cx="1543987" cy="145175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E847614-BB81-470F-9C7A-36201AE61532}"/>
              </a:ext>
            </a:extLst>
          </p:cNvPr>
          <p:cNvSpPr/>
          <p:nvPr/>
        </p:nvSpPr>
        <p:spPr>
          <a:xfrm>
            <a:off x="4082832" y="4821939"/>
            <a:ext cx="1543987" cy="145175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DE44EB8-CF99-41DF-B25F-1E6DB464A1CB}"/>
              </a:ext>
            </a:extLst>
          </p:cNvPr>
          <p:cNvSpPr/>
          <p:nvPr/>
        </p:nvSpPr>
        <p:spPr>
          <a:xfrm>
            <a:off x="7269974" y="4821939"/>
            <a:ext cx="1543987" cy="145175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124DA96-C11D-4380-9FD3-2A46FEFCE5EF}"/>
              </a:ext>
            </a:extLst>
          </p:cNvPr>
          <p:cNvSpPr/>
          <p:nvPr/>
        </p:nvSpPr>
        <p:spPr>
          <a:xfrm>
            <a:off x="7301364" y="1542069"/>
            <a:ext cx="1543987" cy="145175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9CDE375-EE4C-4D92-BE89-2AB64C51B39A}"/>
              </a:ext>
            </a:extLst>
          </p:cNvPr>
          <p:cNvSpPr/>
          <p:nvPr/>
        </p:nvSpPr>
        <p:spPr>
          <a:xfrm>
            <a:off x="5725987" y="1542976"/>
            <a:ext cx="1543987" cy="145175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DF86369-BAFE-4398-B40F-DBF886F795F9}"/>
              </a:ext>
            </a:extLst>
          </p:cNvPr>
          <p:cNvSpPr/>
          <p:nvPr/>
        </p:nvSpPr>
        <p:spPr>
          <a:xfrm>
            <a:off x="4126979" y="1542069"/>
            <a:ext cx="1543987" cy="145175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Image result for egghead">
            <a:extLst>
              <a:ext uri="{FF2B5EF4-FFF2-40B4-BE49-F238E27FC236}">
                <a16:creationId xmlns:a16="http://schemas.microsoft.com/office/drawing/2014/main" id="{A381C910-390B-42D3-8BE0-694A68701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1098" y="3242257"/>
            <a:ext cx="908228" cy="11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4524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B61053-7230-4EC6-9ECF-A063E5B38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1/16/20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B7F0F2-2B85-437D-8807-0D248E0FC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Let’s get the dirt on our profs.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212171-97D1-4FF9-BB74-A63F40D121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583B63-C959-4CB0-A267-BC5B177361C5}"/>
              </a:ext>
            </a:extLst>
          </p:cNvPr>
          <p:cNvSpPr txBox="1"/>
          <p:nvPr/>
        </p:nvSpPr>
        <p:spPr>
          <a:xfrm>
            <a:off x="668740" y="1037224"/>
            <a:ext cx="26716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F_webScraping.R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6D69F4-928C-4A23-914E-1102C92E0022}"/>
              </a:ext>
            </a:extLst>
          </p:cNvPr>
          <p:cNvSpPr txBox="1"/>
          <p:nvPr/>
        </p:nvSpPr>
        <p:spPr>
          <a:xfrm>
            <a:off x="281222" y="2363815"/>
            <a:ext cx="30861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Open a “headless” browser to the instructor page.  Find all appropriate URLS which is represented by each picture. </a:t>
            </a:r>
          </a:p>
          <a:p>
            <a:pPr marL="342900" indent="-342900">
              <a:buAutoNum type="arabicPeriod"/>
            </a:pPr>
            <a:r>
              <a:rPr lang="en-US" dirty="0"/>
              <a:t>Loop through all </a:t>
            </a:r>
            <a:r>
              <a:rPr lang="en-US" dirty="0" err="1"/>
              <a:t>ID’ed</a:t>
            </a:r>
            <a:r>
              <a:rPr lang="en-US" dirty="0"/>
              <a:t> URLs to get the bio of each professor.</a:t>
            </a:r>
          </a:p>
          <a:p>
            <a:pPr marL="342900" indent="-342900">
              <a:buAutoNum type="arabicPeriod"/>
            </a:pPr>
            <a:r>
              <a:rPr lang="en-US" dirty="0"/>
              <a:t>Extract the bio text from each page and organize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6875FC-52A2-49AB-B4BC-0C4E86A12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141" y="2318809"/>
            <a:ext cx="4914143" cy="2220381"/>
          </a:xfrm>
          <a:prstGeom prst="rect">
            <a:avLst/>
          </a:prstGeom>
        </p:spPr>
      </p:pic>
      <p:sp>
        <p:nvSpPr>
          <p:cNvPr id="17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09053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221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XML – Extensible Markup Language</a:t>
            </a:r>
          </a:p>
          <a:p>
            <a:pPr lvl="1"/>
            <a:r>
              <a:rPr lang="en-US"/>
              <a:t>Ever wonder why Excel files went from xls to xlsx?  The data is stored as XML.</a:t>
            </a:r>
          </a:p>
          <a:p>
            <a:pPr lvl="1"/>
            <a:endParaRPr lang="en-US"/>
          </a:p>
          <a:p>
            <a:r>
              <a:rPr lang="en-US"/>
              <a:t>JSON- Javascript Object Notation</a:t>
            </a:r>
          </a:p>
          <a:p>
            <a:pPr lvl="1"/>
            <a:r>
              <a:rPr lang="en-US"/>
              <a:t>Similar to R but used to make interactive objects in web browsers.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Two formats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0D5B9A0F-CCD0-4348-8112-2A1A806F4019}" type="datetime1">
              <a:rPr lang="en-US" smtClean="0"/>
              <a:pPr/>
              <a:t>1/16/20</a:t>
            </a:fld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8458200" y="6446838"/>
            <a:ext cx="685800" cy="365125"/>
          </a:xfrm>
          <a:prstGeom prst="rect">
            <a:avLst/>
          </a:prstGeom>
        </p:spPr>
        <p:txBody>
          <a:bodyPr/>
          <a:lstStyle/>
          <a:p>
            <a:fld id="{C632D78A-10B3-4DCD-84B7-9E85168884D1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1704726" y="3879239"/>
            <a:ext cx="5734548" cy="2000251"/>
            <a:chOff x="1160584" y="3879239"/>
            <a:chExt cx="5734548" cy="2000251"/>
          </a:xfrm>
        </p:grpSpPr>
        <p:pic>
          <p:nvPicPr>
            <p:cNvPr id="6" name="Picture 2" descr="Image result for what is an api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0584" y="3879239"/>
              <a:ext cx="5715000" cy="20002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Oval 7"/>
            <p:cNvSpPr/>
            <p:nvPr/>
          </p:nvSpPr>
          <p:spPr>
            <a:xfrm>
              <a:off x="1376147" y="4183434"/>
              <a:ext cx="1391859" cy="1391859"/>
            </a:xfrm>
            <a:prstGeom prst="ellipse">
              <a:avLst/>
            </a:prstGeom>
            <a:solidFill>
              <a:srgbClr val="24AB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302256" y="4694697"/>
              <a:ext cx="16979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Ask a question</a:t>
              </a:r>
            </a:p>
          </p:txBody>
        </p:sp>
        <p:sp>
          <p:nvSpPr>
            <p:cNvPr id="9" name="Oval 8"/>
            <p:cNvSpPr/>
            <p:nvPr/>
          </p:nvSpPr>
          <p:spPr>
            <a:xfrm>
              <a:off x="5196407" y="4183433"/>
              <a:ext cx="1391859" cy="1391859"/>
            </a:xfrm>
            <a:prstGeom prst="ellipse">
              <a:avLst/>
            </a:prstGeom>
            <a:solidFill>
              <a:srgbClr val="8071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123012" y="4492446"/>
              <a:ext cx="17721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Respond in XML or JSON</a:t>
              </a:r>
            </a:p>
          </p:txBody>
        </p:sp>
      </p:grpSp>
      <p:sp>
        <p:nvSpPr>
          <p:cNvPr id="18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178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Your phone doesn’t have every map in the world.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9A0F-CCD0-4348-8112-2A1A806F4019}" type="datetime1">
              <a:rPr lang="en-US" smtClean="0"/>
              <a:pPr/>
              <a:t>1/16/20</a:t>
            </a:fld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632D78A-10B3-4DCD-84B7-9E85168884D1}" type="slidenum">
              <a:rPr lang="en-US" smtClean="0"/>
              <a:pPr/>
              <a:t>5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1714500" y="1945310"/>
            <a:ext cx="5715000" cy="2967380"/>
            <a:chOff x="1714500" y="1064690"/>
            <a:chExt cx="5715000" cy="2967380"/>
          </a:xfrm>
        </p:grpSpPr>
        <p:grpSp>
          <p:nvGrpSpPr>
            <p:cNvPr id="10" name="Group 9"/>
            <p:cNvGrpSpPr/>
            <p:nvPr/>
          </p:nvGrpSpPr>
          <p:grpSpPr>
            <a:xfrm>
              <a:off x="1714500" y="2031819"/>
              <a:ext cx="5715000" cy="2000251"/>
              <a:chOff x="1714500" y="3325324"/>
              <a:chExt cx="5715000" cy="2000251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1714500" y="3325324"/>
                <a:ext cx="5715000" cy="2000251"/>
                <a:chOff x="1714500" y="3325324"/>
                <a:chExt cx="5715000" cy="2000251"/>
              </a:xfrm>
            </p:grpSpPr>
            <p:pic>
              <p:nvPicPr>
                <p:cNvPr id="801794" name="Picture 2" descr="Image result for what is an api"/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714500" y="3325324"/>
                  <a:ext cx="5715000" cy="200025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" name="Oval 2"/>
                <p:cNvSpPr/>
                <p:nvPr/>
              </p:nvSpPr>
              <p:spPr>
                <a:xfrm>
                  <a:off x="1949115" y="3629519"/>
                  <a:ext cx="1391859" cy="1391859"/>
                </a:xfrm>
                <a:prstGeom prst="ellipse">
                  <a:avLst/>
                </a:prstGeom>
                <a:solidFill>
                  <a:srgbClr val="24ABE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Oval 10"/>
                <p:cNvSpPr/>
                <p:nvPr/>
              </p:nvSpPr>
              <p:spPr>
                <a:xfrm>
                  <a:off x="5759115" y="3612918"/>
                  <a:ext cx="1391859" cy="1391859"/>
                </a:xfrm>
                <a:prstGeom prst="ellipse">
                  <a:avLst/>
                </a:prstGeom>
                <a:solidFill>
                  <a:srgbClr val="8071B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9" name="Picture 2" descr="Image result for google maps logo transparent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101742" y="3925535"/>
                <a:ext cx="706603" cy="7066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4" name="Rectangle 13"/>
            <p:cNvSpPr/>
            <p:nvPr/>
          </p:nvSpPr>
          <p:spPr>
            <a:xfrm>
              <a:off x="2045369" y="1064690"/>
              <a:ext cx="5053263" cy="646331"/>
            </a:xfrm>
            <a:prstGeom prst="rect">
              <a:avLst/>
            </a:prstGeom>
            <a:ln>
              <a:solidFill>
                <a:schemeClr val="accent6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“Your phone requests information from the maps API services to render the information.</a:t>
              </a:r>
            </a:p>
          </p:txBody>
        </p:sp>
      </p:grpSp>
      <p:pic>
        <p:nvPicPr>
          <p:cNvPr id="1028" name="Picture 4" descr="Image result for iphone clipar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7791" y="3251532"/>
            <a:ext cx="1724231" cy="1293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586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Your phone doesn’t have every map in the world.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9A0F-CCD0-4348-8112-2A1A806F4019}" type="datetime1">
              <a:rPr lang="en-US" smtClean="0"/>
              <a:pPr/>
              <a:t>1/16/20</a:t>
            </a:fld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632D78A-10B3-4DCD-84B7-9E85168884D1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5038"/>
          <a:stretch/>
        </p:blipFill>
        <p:spPr>
          <a:xfrm>
            <a:off x="3966250" y="2121479"/>
            <a:ext cx="4689692" cy="321479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99746" name="Picture 2" descr="Image result for google maps logo transparen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875" y="1760562"/>
            <a:ext cx="706603" cy="706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177421" y="2913269"/>
            <a:ext cx="37121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Google Maps API Services include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Geocoding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Base map “tiles”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Basic Geographic Info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370997" y="1760562"/>
            <a:ext cx="58801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4"/>
              </a:rPr>
              <a:t>www.google.com/maps/place/Cleveland,+OH/@41.4951143,-81.8462865,11z</a:t>
            </a:r>
            <a:endParaRPr lang="en-US" sz="1400" dirty="0"/>
          </a:p>
        </p:txBody>
      </p:sp>
      <p:sp>
        <p:nvSpPr>
          <p:cNvPr id="20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825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APIs are behind many of the sites you use everyday.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9A0F-CCD0-4348-8112-2A1A806F4019}" type="datetime1">
              <a:rPr lang="en-US" smtClean="0"/>
              <a:pPr/>
              <a:t>1/16/20</a:t>
            </a:fld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632D78A-10B3-4DCD-84B7-9E85168884D1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4681" y="1633674"/>
            <a:ext cx="4423320" cy="439863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641445" y="2292824"/>
            <a:ext cx="23041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linkClick r:id="rId3"/>
              </a:rPr>
              <a:t>Static Map API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641445" y="3179928"/>
            <a:ext cx="3643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Static images are loaded as tiles underneath allowing you to scroll and navigate in your browser.</a:t>
            </a:r>
          </a:p>
        </p:txBody>
      </p:sp>
      <p:sp>
        <p:nvSpPr>
          <p:cNvPr id="19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033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APIs are behind many of the sites you use everyday.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9A0F-CCD0-4348-8112-2A1A806F4019}" type="datetime1">
              <a:rPr lang="en-US" smtClean="0"/>
              <a:pPr/>
              <a:t>1/16/20</a:t>
            </a:fld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632D78A-10B3-4DCD-84B7-9E85168884D1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354842" y="2292824"/>
            <a:ext cx="33087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linkClick r:id="rId2"/>
              </a:rPr>
              <a:t>JSON Information API</a:t>
            </a:r>
            <a:endParaRPr lang="en-US" sz="2800" dirty="0"/>
          </a:p>
        </p:txBody>
      </p:sp>
      <p:sp>
        <p:nvSpPr>
          <p:cNvPr id="21" name="TextBox 20"/>
          <p:cNvSpPr txBox="1"/>
          <p:nvPr/>
        </p:nvSpPr>
        <p:spPr>
          <a:xfrm>
            <a:off x="354842" y="3193576"/>
            <a:ext cx="36439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 top of the tiles, more information is needed including the geo-political information and coordinates for the “bounding box”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9543" y="1064525"/>
            <a:ext cx="4395566" cy="510995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904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Comparing XML to JSON…same info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0D5B9A0F-CCD0-4348-8112-2A1A806F4019}" type="datetime1">
              <a:rPr lang="en-US" smtClean="0"/>
              <a:pPr/>
              <a:t>1/16/20</a:t>
            </a:fld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8458200" y="6446838"/>
            <a:ext cx="685800" cy="365125"/>
          </a:xfrm>
          <a:prstGeom prst="rect">
            <a:avLst/>
          </a:prstGeom>
        </p:spPr>
        <p:txBody>
          <a:bodyPr/>
          <a:lstStyle/>
          <a:p>
            <a:fld id="{C632D78A-10B3-4DCD-84B7-9E85168884D1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967654" y="5784318"/>
            <a:ext cx="4176346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https://maps.googleapis.com/maps/api/</a:t>
            </a:r>
            <a:r>
              <a:rPr lang="en-US" sz="1600" u="sng" dirty="0">
                <a:solidFill>
                  <a:srgbClr val="FF0000"/>
                </a:solidFill>
              </a:rPr>
              <a:t>geocode/</a:t>
            </a:r>
            <a:r>
              <a:rPr lang="en-US" sz="1600" b="1" u="sng" dirty="0">
                <a:solidFill>
                  <a:srgbClr val="FF0000"/>
                </a:solidFill>
              </a:rPr>
              <a:t>json</a:t>
            </a:r>
            <a:r>
              <a:rPr lang="en-US" sz="1100" dirty="0"/>
              <a:t>?address=boston&amp;sensor=false&amp;key=AIzaSyCg5BhicmNdpk2Hg1dr0m-H3XPWjd0BtfU</a:t>
            </a:r>
          </a:p>
        </p:txBody>
      </p:sp>
      <p:sp>
        <p:nvSpPr>
          <p:cNvPr id="7" name="Rectangle 6"/>
          <p:cNvSpPr/>
          <p:nvPr/>
        </p:nvSpPr>
        <p:spPr>
          <a:xfrm>
            <a:off x="271817" y="5765313"/>
            <a:ext cx="3795346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https://maps.googleapis.com/maps/api/</a:t>
            </a:r>
            <a:r>
              <a:rPr lang="en-US" sz="1600" u="sng" dirty="0">
                <a:solidFill>
                  <a:srgbClr val="FF0000"/>
                </a:solidFill>
              </a:rPr>
              <a:t>geocode/xml</a:t>
            </a:r>
            <a:r>
              <a:rPr lang="en-US" sz="1100" dirty="0"/>
              <a:t>?address=boston&amp;sensor=false&amp;key=AIzaSyCg5BhicmNdpk2Hg1dr0m-H3XPWjd0BtfU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5241" y="1116132"/>
            <a:ext cx="4019050" cy="465687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992" y="1091821"/>
            <a:ext cx="3369209" cy="4681182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</p:pic>
      <p:cxnSp>
        <p:nvCxnSpPr>
          <p:cNvPr id="11" name="Straight Arrow Connector 10"/>
          <p:cNvCxnSpPr/>
          <p:nvPr/>
        </p:nvCxnSpPr>
        <p:spPr>
          <a:xfrm flipV="1">
            <a:off x="3152633" y="2456597"/>
            <a:ext cx="2497540" cy="5322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52049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6325</TotalTime>
  <Words>1099</Words>
  <Application>Microsoft Macintosh PowerPoint</Application>
  <PresentationFormat>On-screen Show (4:3)</PresentationFormat>
  <Paragraphs>278</Paragraphs>
  <Slides>31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1_Office Theme</vt:lpstr>
      <vt:lpstr>GSERM: Text Mining &amp; NLP APIs, File Sources, WebScraping, &amp; Syntactic Parsing</vt:lpstr>
      <vt:lpstr>Agenda – all times are suggested</vt:lpstr>
      <vt:lpstr>What is an API?</vt:lpstr>
      <vt:lpstr>Two formats</vt:lpstr>
      <vt:lpstr>Your phone doesn’t have every map in the world.</vt:lpstr>
      <vt:lpstr>Your phone doesn’t have every map in the world.</vt:lpstr>
      <vt:lpstr>APIs are behind many of the sites you use everyday.</vt:lpstr>
      <vt:lpstr>APIs are behind many of the sites you use everyday.</vt:lpstr>
      <vt:lpstr>Comparing XML to JSON…same info</vt:lpstr>
      <vt:lpstr>If you know where to look, you can access APIs for data!</vt:lpstr>
      <vt:lpstr>In chrome access the developer console.</vt:lpstr>
      <vt:lpstr>PowerPoint Presentation</vt:lpstr>
      <vt:lpstr>The closed caption XML Response</vt:lpstr>
      <vt:lpstr>Let’s Practice…</vt:lpstr>
      <vt:lpstr>A Simple JSON API</vt:lpstr>
      <vt:lpstr>Some APIs require a “handshake” to authenticate</vt:lpstr>
      <vt:lpstr>Now JSON</vt:lpstr>
      <vt:lpstr>Other Straightforward APIs to Explore </vt:lpstr>
      <vt:lpstr>Agenda – all times are suggested</vt:lpstr>
      <vt:lpstr>Reading in other file formats</vt:lpstr>
      <vt:lpstr>Let’s Practice</vt:lpstr>
      <vt:lpstr>Let’s Practice</vt:lpstr>
      <vt:lpstr>Agenda – all times are suggested</vt:lpstr>
      <vt:lpstr>Web Scraping</vt:lpstr>
      <vt:lpstr>Questionable Practice</vt:lpstr>
      <vt:lpstr>Web-scraping</vt:lpstr>
      <vt:lpstr>Web Scraping Example</vt:lpstr>
      <vt:lpstr>First, let’s learn about the world’s best nanny</vt:lpstr>
      <vt:lpstr>Let’s get the dirt on our profs.</vt:lpstr>
      <vt:lpstr>Let’s get the dirt on our profs.</vt:lpstr>
      <vt:lpstr>Let’s get the dirt on our profs.</vt:lpstr>
    </vt:vector>
  </TitlesOfParts>
  <Company>Liberty Mutual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Kwartler, Edward</dc:creator>
  <cp:lastModifiedBy>Edward Kwartler</cp:lastModifiedBy>
  <cp:revision>365</cp:revision>
  <dcterms:created xsi:type="dcterms:W3CDTF">2018-05-23T17:24:59Z</dcterms:created>
  <dcterms:modified xsi:type="dcterms:W3CDTF">2020-01-16T21:01:32Z</dcterms:modified>
</cp:coreProperties>
</file>

<file path=docProps/thumbnail.jpeg>
</file>